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9" r:id="rId2"/>
    <p:sldId id="260" r:id="rId3"/>
    <p:sldId id="274" r:id="rId4"/>
    <p:sldId id="261" r:id="rId5"/>
    <p:sldId id="265" r:id="rId6"/>
    <p:sldId id="266" r:id="rId7"/>
    <p:sldId id="267" r:id="rId8"/>
    <p:sldId id="268" r:id="rId9"/>
    <p:sldId id="269" r:id="rId10"/>
    <p:sldId id="276" r:id="rId11"/>
    <p:sldId id="271" r:id="rId12"/>
    <p:sldId id="272" r:id="rId13"/>
    <p:sldId id="273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00"/>
    <a:srgbClr val="46D81E"/>
    <a:srgbClr val="002A1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06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EE7F7-AE8A-4865-9A62-118CDA475EAB}" type="datetimeFigureOut">
              <a:rPr lang="ru-RU" smtClean="0"/>
              <a:pPr/>
              <a:t>19.01.2015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BB4EB-A116-402D-9951-0646B84B0F9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EE7F7-AE8A-4865-9A62-118CDA475EAB}" type="datetimeFigureOut">
              <a:rPr lang="ru-RU" smtClean="0"/>
              <a:pPr/>
              <a:t>19.01.2015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BB4EB-A116-402D-9951-0646B84B0F9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EE7F7-AE8A-4865-9A62-118CDA475EAB}" type="datetimeFigureOut">
              <a:rPr lang="ru-RU" smtClean="0"/>
              <a:pPr/>
              <a:t>19.01.2015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BB4EB-A116-402D-9951-0646B84B0F9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EE7F7-AE8A-4865-9A62-118CDA475EAB}" type="datetimeFigureOut">
              <a:rPr lang="ru-RU" smtClean="0"/>
              <a:pPr/>
              <a:t>19.01.2015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BB4EB-A116-402D-9951-0646B84B0F9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EE7F7-AE8A-4865-9A62-118CDA475EAB}" type="datetimeFigureOut">
              <a:rPr lang="ru-RU" smtClean="0"/>
              <a:pPr/>
              <a:t>19.01.2015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BB4EB-A116-402D-9951-0646B84B0F9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EE7F7-AE8A-4865-9A62-118CDA475EAB}" type="datetimeFigureOut">
              <a:rPr lang="ru-RU" smtClean="0"/>
              <a:pPr/>
              <a:t>19.01.2015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BB4EB-A116-402D-9951-0646B84B0F9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EE7F7-AE8A-4865-9A62-118CDA475EAB}" type="datetimeFigureOut">
              <a:rPr lang="ru-RU" smtClean="0"/>
              <a:pPr/>
              <a:t>19.01.2015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BB4EB-A116-402D-9951-0646B84B0F9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EE7F7-AE8A-4865-9A62-118CDA475EAB}" type="datetimeFigureOut">
              <a:rPr lang="ru-RU" smtClean="0"/>
              <a:pPr/>
              <a:t>19.01.2015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BB4EB-A116-402D-9951-0646B84B0F9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EE7F7-AE8A-4865-9A62-118CDA475EAB}" type="datetimeFigureOut">
              <a:rPr lang="ru-RU" smtClean="0"/>
              <a:pPr/>
              <a:t>19.01.2015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BB4EB-A116-402D-9951-0646B84B0F9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EE7F7-AE8A-4865-9A62-118CDA475EAB}" type="datetimeFigureOut">
              <a:rPr lang="ru-RU" smtClean="0"/>
              <a:pPr/>
              <a:t>19.01.2015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BB4EB-A116-402D-9951-0646B84B0F9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EE7F7-AE8A-4865-9A62-118CDA475EAB}" type="datetimeFigureOut">
              <a:rPr lang="ru-RU" smtClean="0"/>
              <a:pPr/>
              <a:t>19.01.2015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3BDBB4EB-A116-402D-9951-0646B84B0F9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30EE7F7-AE8A-4865-9A62-118CDA475EAB}" type="datetimeFigureOut">
              <a:rPr lang="ru-RU" smtClean="0"/>
              <a:pPr/>
              <a:t>19.01.2015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BDBB4EB-A116-402D-9951-0646B84B0F97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64" name="Picture 4" descr="http://pedsovet.su/_ld/145/81502489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7000852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28860" y="2285992"/>
            <a:ext cx="5715040" cy="1571628"/>
          </a:xfrm>
          <a:noFill/>
          <a:ln>
            <a:noFill/>
          </a:ln>
        </p:spPr>
        <p:txBody>
          <a:bodyPr>
            <a:noAutofit/>
          </a:bodyPr>
          <a:lstStyle/>
          <a:p>
            <a:pPr algn="ctr"/>
            <a:r>
              <a:rPr lang="ru-RU" sz="5400" dirty="0" smtClean="0">
                <a:solidFill>
                  <a:srgbClr val="009900"/>
                </a:solidFill>
              </a:rPr>
              <a:t/>
            </a:r>
            <a:br>
              <a:rPr lang="ru-RU" sz="5400" dirty="0" smtClean="0">
                <a:solidFill>
                  <a:srgbClr val="009900"/>
                </a:solidFill>
              </a:rPr>
            </a:br>
            <a:r>
              <a:rPr lang="ru-RU" sz="5400" dirty="0" smtClean="0">
                <a:solidFill>
                  <a:srgbClr val="009900"/>
                </a:solidFill>
              </a:rPr>
              <a:t/>
            </a:r>
            <a:br>
              <a:rPr lang="ru-RU" sz="5400" dirty="0" smtClean="0">
                <a:solidFill>
                  <a:srgbClr val="009900"/>
                </a:solidFill>
              </a:rPr>
            </a:br>
            <a:r>
              <a:rPr lang="ru-RU" sz="5400" dirty="0" smtClean="0">
                <a:solidFill>
                  <a:srgbClr val="009900"/>
                </a:solidFill>
              </a:rPr>
              <a:t/>
            </a:r>
            <a:br>
              <a:rPr lang="ru-RU" sz="5400" dirty="0" smtClean="0">
                <a:solidFill>
                  <a:srgbClr val="009900"/>
                </a:solidFill>
              </a:rPr>
            </a:br>
            <a:r>
              <a:rPr lang="ru-RU" sz="5400" dirty="0" smtClean="0">
                <a:solidFill>
                  <a:srgbClr val="009900"/>
                </a:solidFill>
              </a:rPr>
              <a:t/>
            </a:r>
            <a:br>
              <a:rPr lang="ru-RU" sz="5400" dirty="0" smtClean="0">
                <a:solidFill>
                  <a:srgbClr val="009900"/>
                </a:solidFill>
              </a:rPr>
            </a:br>
            <a:r>
              <a:rPr lang="ru-RU" sz="5400" dirty="0" smtClean="0">
                <a:solidFill>
                  <a:srgbClr val="FFFF00"/>
                </a:solidFill>
              </a:rPr>
              <a:t>Чистота речи. </a:t>
            </a:r>
            <a:r>
              <a:rPr lang="ru-RU" sz="5400" dirty="0" smtClean="0">
                <a:solidFill>
                  <a:srgbClr val="FF0000"/>
                </a:solidFill>
              </a:rPr>
              <a:t>«Вредные» </a:t>
            </a:r>
            <a:r>
              <a:rPr lang="ru-RU" sz="5400" dirty="0" smtClean="0">
                <a:solidFill>
                  <a:srgbClr val="FFFF00"/>
                </a:solidFill>
              </a:rPr>
              <a:t>слова.</a:t>
            </a:r>
            <a:endParaRPr lang="ru-RU" sz="5400" dirty="0">
              <a:solidFill>
                <a:srgbClr val="FFFF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3214686"/>
            <a:ext cx="4071934" cy="4632006"/>
          </a:xfrm>
        </p:spPr>
        <p:txBody>
          <a:bodyPr/>
          <a:lstStyle/>
          <a:p>
            <a:endParaRPr lang="ru-RU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:\Users\7\Documents\1 класс\безотметка\70265841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941297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00166" y="5500702"/>
            <a:ext cx="7358114" cy="107156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>
                <a:solidFill>
                  <a:schemeClr val="tx1"/>
                </a:solidFill>
              </a:rPr>
              <a:t>Берегите </a:t>
            </a:r>
            <a:r>
              <a:rPr lang="ru-RU" dirty="0" smtClean="0">
                <a:solidFill>
                  <a:schemeClr val="tx1"/>
                </a:solidFill>
              </a:rPr>
              <a:t>наш язык, наш прекрасный русский язык, этот клад, это достояние, переданное нашими </a:t>
            </a:r>
            <a:r>
              <a:rPr lang="ru-RU" dirty="0" smtClean="0">
                <a:solidFill>
                  <a:schemeClr val="tx1"/>
                </a:solidFill>
              </a:rPr>
              <a:t>предшественниками.</a:t>
            </a:r>
            <a:r>
              <a:rPr lang="ru-RU" dirty="0" smtClean="0">
                <a:solidFill>
                  <a:schemeClr val="tx1"/>
                </a:solidFill>
              </a:rPr>
              <a:t/>
            </a:r>
            <a:br>
              <a:rPr lang="ru-RU" dirty="0" smtClean="0">
                <a:solidFill>
                  <a:schemeClr val="tx1"/>
                </a:solidFill>
              </a:rPr>
            </a:br>
            <a:r>
              <a:rPr lang="ru-RU" dirty="0" smtClean="0">
                <a:solidFill>
                  <a:schemeClr val="tx1"/>
                </a:solidFill>
              </a:rPr>
              <a:t>                                  </a:t>
            </a:r>
            <a:r>
              <a:rPr lang="ru-RU" sz="3100" dirty="0" smtClean="0">
                <a:solidFill>
                  <a:schemeClr val="tx1"/>
                </a:solidFill>
              </a:rPr>
              <a:t>И. С. Тургенев</a:t>
            </a:r>
            <a:endParaRPr lang="ru-RU" sz="3100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001024" y="5572140"/>
            <a:ext cx="428628" cy="752460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93567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:\Users\7\Documents\1 класс\безотметка\70265841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941297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1000108"/>
            <a:ext cx="8229600" cy="1285884"/>
          </a:xfrm>
        </p:spPr>
        <p:txBody>
          <a:bodyPr>
            <a:noAutofit/>
          </a:bodyPr>
          <a:lstStyle/>
          <a:p>
            <a:pPr algn="ctr"/>
            <a:r>
              <a:rPr lang="ru-RU" sz="4800" b="1" dirty="0" smtClean="0"/>
              <a:t>Памятка-совет </a:t>
            </a:r>
            <a:br>
              <a:rPr lang="ru-RU" sz="4800" b="1" dirty="0" smtClean="0"/>
            </a:br>
            <a:endParaRPr lang="ru-RU" sz="48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42910" y="2143116"/>
            <a:ext cx="8043890" cy="4181484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b="1" dirty="0" smtClean="0"/>
              <a:t>1.Следите за своей речью. Не волнуйтесь, говорите спокойно и четко, не глотайте слова.</a:t>
            </a:r>
          </a:p>
          <a:p>
            <a:pPr>
              <a:buNone/>
            </a:pPr>
            <a:r>
              <a:rPr lang="ru-RU" b="1" dirty="0" smtClean="0"/>
              <a:t>2.Старайтесь избавиться от слов-паразитов.</a:t>
            </a:r>
          </a:p>
          <a:p>
            <a:pPr>
              <a:buNone/>
            </a:pPr>
            <a:r>
              <a:rPr lang="ru-RU" b="1" dirty="0" smtClean="0"/>
              <a:t>3. Если не знаете ответа на вопрос учителя, не тяните время и не ждите подсказки. Выучите – и ответите в следующий раз.</a:t>
            </a:r>
          </a:p>
          <a:p>
            <a:pPr>
              <a:buNone/>
            </a:pPr>
            <a:r>
              <a:rPr lang="ru-RU" b="1" dirty="0" smtClean="0"/>
              <a:t>4. Для повышения речевой грамотности больше читайте.</a:t>
            </a:r>
          </a:p>
          <a:p>
            <a:pPr>
              <a:buNone/>
            </a:pPr>
            <a:r>
              <a:rPr lang="ru-RU" b="1" dirty="0" smtClean="0"/>
              <a:t>5. Привыкайте пользоваться словарями.</a:t>
            </a:r>
          </a:p>
          <a:p>
            <a:pPr>
              <a:buNone/>
            </a:pPr>
            <a:r>
              <a:rPr lang="ru-RU" b="1" dirty="0" smtClean="0"/>
              <a:t>6. Читайте книги по этике и культуре речи. </a:t>
            </a:r>
          </a:p>
          <a:p>
            <a:pPr>
              <a:buNone/>
            </a:pPr>
            <a:r>
              <a:rPr lang="ru-RU" b="1" dirty="0" smtClean="0"/>
              <a:t>7. </a:t>
            </a:r>
            <a:r>
              <a:rPr lang="ru-RU" b="1" dirty="0" smtClean="0"/>
              <a:t>Не </a:t>
            </a:r>
            <a:r>
              <a:rPr lang="ru-RU" b="1" dirty="0" smtClean="0"/>
              <a:t>давайте слову опережать мысли. Подумайте до того, как скажете.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3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3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3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3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3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3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3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3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3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3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3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3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C:\Users\7\Documents\1 класс\безотметка\70265841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941297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85728"/>
            <a:ext cx="7500990" cy="1275608"/>
          </a:xfrm>
        </p:spPr>
        <p:txBody>
          <a:bodyPr/>
          <a:lstStyle/>
          <a:p>
            <a:pPr algn="ctr"/>
            <a:r>
              <a:rPr lang="ru-RU" b="1" dirty="0" smtClean="0"/>
              <a:t>Продолжи фразу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671746" y="2000240"/>
            <a:ext cx="6472254" cy="4389120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b="1" dirty="0" smtClean="0"/>
              <a:t>Сегодня я узнал(</a:t>
            </a:r>
            <a:r>
              <a:rPr lang="ru-RU" b="1" dirty="0" err="1" smtClean="0"/>
              <a:t>ла</a:t>
            </a:r>
            <a:r>
              <a:rPr lang="ru-RU" b="1" dirty="0" smtClean="0"/>
              <a:t>)…</a:t>
            </a:r>
          </a:p>
          <a:p>
            <a:pPr>
              <a:buNone/>
            </a:pPr>
            <a:r>
              <a:rPr lang="ru-RU" b="1" dirty="0" smtClean="0"/>
              <a:t>Было трудно…</a:t>
            </a:r>
          </a:p>
          <a:p>
            <a:pPr>
              <a:buNone/>
            </a:pPr>
            <a:r>
              <a:rPr lang="ru-RU" b="1" dirty="0" smtClean="0"/>
              <a:t>Я понял(</a:t>
            </a:r>
            <a:r>
              <a:rPr lang="ru-RU" b="1" dirty="0" err="1" smtClean="0"/>
              <a:t>ла</a:t>
            </a:r>
            <a:r>
              <a:rPr lang="ru-RU" b="1" dirty="0" smtClean="0"/>
              <a:t>), что…</a:t>
            </a:r>
          </a:p>
          <a:p>
            <a:pPr>
              <a:buNone/>
            </a:pPr>
            <a:r>
              <a:rPr lang="ru-RU" b="1" dirty="0" smtClean="0"/>
              <a:t>Теперь я могу…</a:t>
            </a:r>
          </a:p>
          <a:p>
            <a:pPr>
              <a:buNone/>
            </a:pPr>
            <a:r>
              <a:rPr lang="ru-RU" b="1" dirty="0" smtClean="0"/>
              <a:t>Я почувствовал(</a:t>
            </a:r>
            <a:r>
              <a:rPr lang="ru-RU" b="1" dirty="0" err="1" smtClean="0"/>
              <a:t>ла</a:t>
            </a:r>
            <a:r>
              <a:rPr lang="ru-RU" b="1" dirty="0" smtClean="0"/>
              <a:t>), что…</a:t>
            </a:r>
          </a:p>
          <a:p>
            <a:pPr>
              <a:buNone/>
            </a:pPr>
            <a:r>
              <a:rPr lang="ru-RU" b="1" dirty="0" smtClean="0"/>
              <a:t>Я приобрёл(</a:t>
            </a:r>
            <a:r>
              <a:rPr lang="ru-RU" b="1" dirty="0" err="1" smtClean="0"/>
              <a:t>ла</a:t>
            </a:r>
            <a:r>
              <a:rPr lang="ru-RU" b="1" dirty="0" smtClean="0"/>
              <a:t>)…</a:t>
            </a:r>
          </a:p>
          <a:p>
            <a:pPr>
              <a:buNone/>
            </a:pPr>
            <a:r>
              <a:rPr lang="ru-RU" b="1" dirty="0" smtClean="0"/>
              <a:t>Я научился(</a:t>
            </a:r>
            <a:r>
              <a:rPr lang="ru-RU" b="1" dirty="0" err="1" smtClean="0"/>
              <a:t>лась</a:t>
            </a:r>
            <a:r>
              <a:rPr lang="ru-RU" b="1" dirty="0" smtClean="0"/>
              <a:t>)…</a:t>
            </a:r>
          </a:p>
          <a:p>
            <a:pPr>
              <a:buNone/>
            </a:pPr>
            <a:r>
              <a:rPr lang="ru-RU" b="1" dirty="0" smtClean="0"/>
              <a:t>У меня получилось…</a:t>
            </a:r>
          </a:p>
          <a:p>
            <a:pPr>
              <a:buNone/>
            </a:pPr>
            <a:r>
              <a:rPr lang="ru-RU" b="1" dirty="0" smtClean="0"/>
              <a:t>Я попробую…</a:t>
            </a:r>
          </a:p>
          <a:p>
            <a:pPr>
              <a:buNone/>
            </a:pPr>
            <a:r>
              <a:rPr lang="ru-RU" b="1" dirty="0" smtClean="0"/>
              <a:t>Меня удивило…</a:t>
            </a:r>
          </a:p>
          <a:p>
            <a:pPr>
              <a:buNone/>
            </a:pPr>
            <a:r>
              <a:rPr lang="ru-RU" b="1" dirty="0" smtClean="0"/>
              <a:t>Мне </a:t>
            </a:r>
            <a:r>
              <a:rPr lang="ru-RU" b="1" dirty="0" smtClean="0"/>
              <a:t>захотелось…</a:t>
            </a:r>
          </a:p>
          <a:p>
            <a:pPr>
              <a:buNone/>
            </a:pPr>
            <a:r>
              <a:rPr lang="ru-RU" b="1" dirty="0" smtClean="0"/>
              <a:t>Расскажу дома, что …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987" name="Picture 3" descr="C:\Users\7\Documents\1 класс\безотметка\70265841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941297"/>
          </a:xfrm>
          <a:prstGeom prst="rect">
            <a:avLst/>
          </a:prstGeom>
          <a:noFill/>
        </p:spPr>
      </p:pic>
      <p:sp>
        <p:nvSpPr>
          <p:cNvPr id="6" name="Содержимое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2910" y="3000372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ru-RU" sz="6600" b="1" dirty="0" smtClean="0">
                <a:solidFill>
                  <a:srgbClr val="FF0000"/>
                </a:solidFill>
              </a:rPr>
              <a:t>Спасибо за внимание!</a:t>
            </a:r>
            <a:endParaRPr lang="ru-RU" sz="66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:\Users\7\Documents\1 класс\безотметка\70265841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941297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00166" y="5500702"/>
            <a:ext cx="7358114" cy="107156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>
                <a:solidFill>
                  <a:schemeClr val="tx1"/>
                </a:solidFill>
              </a:rPr>
              <a:t>Берегите </a:t>
            </a:r>
            <a:r>
              <a:rPr lang="ru-RU" dirty="0" smtClean="0">
                <a:solidFill>
                  <a:schemeClr val="tx1"/>
                </a:solidFill>
              </a:rPr>
              <a:t>наш язык, наш прекрасный русский язык, этот клад, это достояние, переданное нашими </a:t>
            </a:r>
            <a:r>
              <a:rPr lang="ru-RU" dirty="0" smtClean="0">
                <a:solidFill>
                  <a:schemeClr val="tx1"/>
                </a:solidFill>
              </a:rPr>
              <a:t>предшественниками.</a:t>
            </a:r>
            <a:r>
              <a:rPr lang="ru-RU" dirty="0" smtClean="0">
                <a:solidFill>
                  <a:schemeClr val="tx1"/>
                </a:solidFill>
              </a:rPr>
              <a:t/>
            </a:r>
            <a:br>
              <a:rPr lang="ru-RU" dirty="0" smtClean="0">
                <a:solidFill>
                  <a:schemeClr val="tx1"/>
                </a:solidFill>
              </a:rPr>
            </a:br>
            <a:r>
              <a:rPr lang="ru-RU" dirty="0" smtClean="0">
                <a:solidFill>
                  <a:schemeClr val="tx1"/>
                </a:solidFill>
              </a:rPr>
              <a:t>                                  </a:t>
            </a:r>
            <a:r>
              <a:rPr lang="ru-RU" sz="3100" dirty="0" smtClean="0">
                <a:solidFill>
                  <a:schemeClr val="tx1"/>
                </a:solidFill>
              </a:rPr>
              <a:t>И. С. Тургенев</a:t>
            </a:r>
            <a:endParaRPr lang="ru-RU" sz="3100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001024" y="5572140"/>
            <a:ext cx="428628" cy="752460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C:\Users\7\Documents\1 класс\безотметка\70265841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941297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214414" y="2428868"/>
            <a:ext cx="7615262" cy="4252922"/>
          </a:xfrm>
        </p:spPr>
        <p:txBody>
          <a:bodyPr/>
          <a:lstStyle/>
          <a:p>
            <a:pPr>
              <a:buNone/>
            </a:pPr>
            <a:r>
              <a:rPr lang="ru-RU" sz="4000" dirty="0" smtClean="0"/>
              <a:t>  </a:t>
            </a:r>
            <a:r>
              <a:rPr lang="ru-RU" sz="4000" b="1" dirty="0" smtClean="0"/>
              <a:t>Слова бывают разные:</a:t>
            </a:r>
            <a:br>
              <a:rPr lang="ru-RU" sz="4000" b="1" dirty="0" smtClean="0"/>
            </a:br>
            <a:r>
              <a:rPr lang="ru-RU" sz="4000" b="1" dirty="0" smtClean="0"/>
              <a:t>Хорошие, простые,</a:t>
            </a:r>
            <a:br>
              <a:rPr lang="ru-RU" sz="4000" b="1" dirty="0" smtClean="0"/>
            </a:br>
            <a:r>
              <a:rPr lang="ru-RU" sz="4000" b="1" dirty="0" smtClean="0"/>
              <a:t>Слова бывают праздные – </a:t>
            </a:r>
            <a:br>
              <a:rPr lang="ru-RU" sz="4000" b="1" dirty="0" smtClean="0"/>
            </a:br>
            <a:r>
              <a:rPr lang="ru-RU" sz="4000" b="1" dirty="0" smtClean="0"/>
              <a:t>Ненужные, пустые.</a:t>
            </a:r>
          </a:p>
          <a:p>
            <a:pPr>
              <a:buNone/>
            </a:pPr>
            <a:r>
              <a:rPr lang="ru-RU" sz="4000" b="1" dirty="0" smtClean="0"/>
              <a:t>                              А. </a:t>
            </a:r>
            <a:r>
              <a:rPr lang="ru-RU" sz="4000" b="1" dirty="0" err="1" smtClean="0"/>
              <a:t>Барто</a:t>
            </a:r>
            <a:endParaRPr lang="ru-RU" sz="4000" b="1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77073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C:\Users\7\Documents\1 класс\безотметка\70265841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941297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714612" y="1643050"/>
            <a:ext cx="4286280" cy="500066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sz="3100" b="1" dirty="0" smtClean="0"/>
              <a:t>Объясните значение фразеологизмов</a:t>
            </a:r>
            <a:br>
              <a:rPr lang="ru-RU" sz="3100" b="1" dirty="0" smtClean="0"/>
            </a:br>
            <a:endParaRPr lang="ru-RU" sz="3100" b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4450813" y="3244334"/>
            <a:ext cx="2423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3357554" y="2357430"/>
            <a:ext cx="521497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говорить лишнее, выдавая чужие тайны и не задумываться о последствиях.</a:t>
            </a:r>
            <a:endParaRPr lang="ru-RU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285720" y="2428868"/>
            <a:ext cx="2571768" cy="36933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ru-RU" b="1" dirty="0" smtClean="0"/>
              <a:t>Язык без костей –</a:t>
            </a:r>
            <a:endParaRPr lang="ru-RU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285720" y="3143248"/>
            <a:ext cx="2928958" cy="36933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ru-RU" b="1" dirty="0" smtClean="0"/>
              <a:t>Сорвалось с языка –</a:t>
            </a:r>
            <a:endParaRPr lang="ru-RU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3357554" y="3071810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b="1" dirty="0" smtClean="0"/>
              <a:t>сказать что-то неожиданно, случайно для самого говорящего.</a:t>
            </a:r>
            <a:endParaRPr lang="ru-RU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285720" y="3786190"/>
            <a:ext cx="2928958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ru-RU" b="1" dirty="0" smtClean="0"/>
              <a:t>Язык не повернется сказать – </a:t>
            </a:r>
            <a:endParaRPr lang="ru-RU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3286116" y="3786190"/>
            <a:ext cx="585788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не осмелиться, не решиться сказать что-либо обидное, злое, неприятное, клеветническое.</a:t>
            </a:r>
            <a:endParaRPr lang="ru-RU" dirty="0"/>
          </a:p>
        </p:txBody>
      </p:sp>
      <p:sp>
        <p:nvSpPr>
          <p:cNvPr id="21" name="Прямоугольник 20"/>
          <p:cNvSpPr/>
          <p:nvPr/>
        </p:nvSpPr>
        <p:spPr>
          <a:xfrm>
            <a:off x="285720" y="4500570"/>
            <a:ext cx="2928958" cy="36933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ru-RU" b="1" dirty="0" smtClean="0"/>
              <a:t>Тянуть за язык – </a:t>
            </a:r>
            <a:endParaRPr lang="ru-RU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285720" y="5072074"/>
            <a:ext cx="2928958" cy="36933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ru-RU" b="1" dirty="0" smtClean="0"/>
              <a:t>Найти общий язык – </a:t>
            </a:r>
            <a:endParaRPr lang="ru-RU" dirty="0" smtClean="0"/>
          </a:p>
        </p:txBody>
      </p:sp>
      <p:sp>
        <p:nvSpPr>
          <p:cNvPr id="23" name="Прямоугольник 22"/>
          <p:cNvSpPr/>
          <p:nvPr/>
        </p:nvSpPr>
        <p:spPr>
          <a:xfrm>
            <a:off x="285720" y="5643578"/>
            <a:ext cx="2928958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ru-RU" b="1" dirty="0" smtClean="0"/>
              <a:t>Говорить на разных языках – </a:t>
            </a:r>
            <a:endParaRPr lang="ru-RU" dirty="0" smtClean="0"/>
          </a:p>
        </p:txBody>
      </p:sp>
      <p:sp>
        <p:nvSpPr>
          <p:cNvPr id="24" name="Прямоугольник 23"/>
          <p:cNvSpPr/>
          <p:nvPr/>
        </p:nvSpPr>
        <p:spPr>
          <a:xfrm>
            <a:off x="3286116" y="4500570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b="1" dirty="0" smtClean="0"/>
              <a:t>заставлять кого-либо высказаться. </a:t>
            </a:r>
            <a:endParaRPr lang="ru-RU" dirty="0"/>
          </a:p>
        </p:txBody>
      </p:sp>
      <p:sp>
        <p:nvSpPr>
          <p:cNvPr id="25" name="Прямоугольник 24"/>
          <p:cNvSpPr/>
          <p:nvPr/>
        </p:nvSpPr>
        <p:spPr>
          <a:xfrm>
            <a:off x="3286116" y="5072074"/>
            <a:ext cx="535785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прийти к согласию, к взаимопониманию.</a:t>
            </a:r>
            <a:endParaRPr lang="ru-RU" dirty="0" smtClean="0"/>
          </a:p>
        </p:txBody>
      </p:sp>
      <p:sp>
        <p:nvSpPr>
          <p:cNvPr id="26" name="Прямоугольник 25"/>
          <p:cNvSpPr/>
          <p:nvPr/>
        </p:nvSpPr>
        <p:spPr>
          <a:xfrm>
            <a:off x="3357554" y="5643578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b="1" dirty="0" smtClean="0"/>
              <a:t>не прийти к согласию, к обоюдному решению. </a:t>
            </a:r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3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3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3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3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3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3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3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3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3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3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3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3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3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3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3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3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3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3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3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3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3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3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build="allAtOnce"/>
      <p:bldP spid="15" grpId="0"/>
      <p:bldP spid="17" grpId="0"/>
      <p:bldP spid="18" grpId="0"/>
      <p:bldP spid="19" grpId="0"/>
      <p:bldP spid="21" grpId="0"/>
      <p:bldP spid="22" grpId="0"/>
      <p:bldP spid="23" grpId="0"/>
      <p:bldP spid="24" grpId="0"/>
      <p:bldP spid="25" grpId="0"/>
      <p:bldP spid="2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:\Users\7\Documents\1 класс\безотметка\70265841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941297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28860" y="704088"/>
            <a:ext cx="464347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Собери из слов пословицу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2468880"/>
            <a:ext cx="8229600" cy="4389120"/>
          </a:xfrm>
        </p:spPr>
        <p:txBody>
          <a:bodyPr/>
          <a:lstStyle/>
          <a:p>
            <a:pPr algn="ctr">
              <a:buNone/>
            </a:pPr>
            <a:r>
              <a:rPr lang="ru-RU" sz="4400" b="1" dirty="0" smtClean="0"/>
              <a:t>слаще, речь, мёда, хорошая </a:t>
            </a:r>
          </a:p>
          <a:p>
            <a:pPr>
              <a:buNone/>
            </a:pPr>
            <a:endParaRPr lang="ru-RU" sz="4400" b="1" dirty="0" smtClean="0"/>
          </a:p>
          <a:p>
            <a:pPr algn="ctr">
              <a:buNone/>
            </a:pPr>
            <a:r>
              <a:rPr lang="ru-RU" sz="4400" b="1" dirty="0" smtClean="0"/>
              <a:t>Хорошая речь слаще мёда.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3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3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:\Users\7\Documents\1 класс\безотметка\70265841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941297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28794" y="1714488"/>
            <a:ext cx="5072098" cy="632666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«Сказка о мертвой царевне и о семи богатырях»</a:t>
            </a:r>
            <a:endParaRPr lang="ru-RU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71472" y="2468880"/>
            <a:ext cx="8229600" cy="438912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3200" dirty="0" smtClean="0"/>
              <a:t>  </a:t>
            </a:r>
            <a:r>
              <a:rPr lang="ru-RU" b="1" dirty="0" smtClean="0"/>
              <a:t>«И царевна к ним сошла, честь хозяевам отдала,</a:t>
            </a:r>
            <a:br>
              <a:rPr lang="ru-RU" b="1" dirty="0" smtClean="0"/>
            </a:br>
            <a:r>
              <a:rPr lang="ru-RU" b="1" dirty="0" smtClean="0"/>
              <a:t>В пояс низко поклонилась, закрасневшись, извинилась,</a:t>
            </a:r>
            <a:br>
              <a:rPr lang="ru-RU" b="1" dirty="0" smtClean="0"/>
            </a:br>
            <a:r>
              <a:rPr lang="ru-RU" b="1" dirty="0" smtClean="0"/>
              <a:t>Что-де в гости к ним зашла, хоть и звана не была.</a:t>
            </a:r>
            <a:br>
              <a:rPr lang="ru-RU" b="1" dirty="0" smtClean="0"/>
            </a:br>
            <a:r>
              <a:rPr lang="ru-RU" b="1" dirty="0" smtClean="0"/>
              <a:t>Вмиг по речи распознали, что царевну принимали»…</a:t>
            </a:r>
          </a:p>
          <a:p>
            <a:pPr>
              <a:buNone/>
            </a:pPr>
            <a:r>
              <a:rPr lang="ru-RU" dirty="0" smtClean="0"/>
              <a:t>                                                    А. С. Пушкин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3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3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:\Users\7\Documents\1 класс\безотметка\70265841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941297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4414" y="1071546"/>
            <a:ext cx="6500858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>Подбери  синонимы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2285992"/>
            <a:ext cx="8229600" cy="438912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dirty="0" smtClean="0"/>
              <a:t>    </a:t>
            </a:r>
            <a:r>
              <a:rPr lang="ru-RU" b="1" dirty="0" smtClean="0"/>
              <a:t>Крутой – (характер) – решительный, суровый, строгий, повелительный.</a:t>
            </a:r>
            <a:br>
              <a:rPr lang="ru-RU" b="1" dirty="0" smtClean="0"/>
            </a:br>
            <a:r>
              <a:rPr lang="ru-RU" b="1" dirty="0" err="1" smtClean="0"/>
              <a:t>Офигенно</a:t>
            </a:r>
            <a:r>
              <a:rPr lang="ru-RU" b="1" dirty="0" smtClean="0"/>
              <a:t> – хорошо, весело, великолепно, радостно, комфортно, уютно, красиво.</a:t>
            </a:r>
            <a:br>
              <a:rPr lang="ru-RU" b="1" dirty="0" smtClean="0"/>
            </a:br>
            <a:r>
              <a:rPr lang="ru-RU" b="1" dirty="0" smtClean="0"/>
              <a:t>Прикольный  –  удивительный, интересный, своеобразный, разносторонний, веселый)</a:t>
            </a:r>
            <a:br>
              <a:rPr lang="ru-RU" b="1" dirty="0" smtClean="0"/>
            </a:br>
            <a:r>
              <a:rPr lang="ru-RU" b="1" dirty="0" err="1" smtClean="0"/>
              <a:t>Колбаситься</a:t>
            </a:r>
            <a:r>
              <a:rPr lang="ru-RU" b="1" dirty="0" smtClean="0"/>
              <a:t> –  (весело проводить время) – куролесить, озорничать, безобразничать,  хулиганить.</a:t>
            </a:r>
          </a:p>
          <a:p>
            <a:pPr>
              <a:buNone/>
            </a:pPr>
            <a:r>
              <a:rPr lang="ru-RU" b="1" dirty="0" smtClean="0"/>
              <a:t>    Урод – (человек с физическими недостатками): некрасивый, безобразный.</a:t>
            </a:r>
            <a:br>
              <a:rPr lang="ru-RU" b="1" dirty="0" smtClean="0"/>
            </a:br>
            <a:r>
              <a:rPr lang="ru-RU" b="1" dirty="0" smtClean="0"/>
              <a:t>Скотина – грубый, подлый человек. </a:t>
            </a:r>
            <a:br>
              <a:rPr lang="ru-RU" b="1" dirty="0" smtClean="0"/>
            </a:br>
            <a:r>
              <a:rPr lang="ru-RU" b="1" dirty="0" smtClean="0"/>
              <a:t>Лох – простофиля, недалекий, глупый, простоватый, нерасторопный, увалень.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:\Users\7\Documents\1 класс\безотметка\70265841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941297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214414" y="2214554"/>
            <a:ext cx="7472386" cy="438912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sz="3200" b="1" dirty="0" smtClean="0"/>
              <a:t>  </a:t>
            </a:r>
            <a:r>
              <a:rPr lang="ru-RU" sz="3200" b="1" dirty="0" smtClean="0">
                <a:solidFill>
                  <a:srgbClr val="FF0000"/>
                </a:solidFill>
              </a:rPr>
              <a:t>Жаргон</a:t>
            </a:r>
            <a:r>
              <a:rPr lang="ru-RU" sz="3200" dirty="0" smtClean="0"/>
              <a:t> – </a:t>
            </a:r>
            <a:r>
              <a:rPr lang="ru-RU" sz="3200" b="1" dirty="0" smtClean="0"/>
              <a:t>это  варианты разговорной речи, отличающиеся от общеупотребительного языка специфическими словами и выражениями,  не совпадающими с нормами литературного языка. Это  искусственно созданный « язык», который не понятен большинству людей.</a:t>
            </a:r>
            <a:endParaRPr lang="ru-RU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:\Users\7\Documents\1 класс\безотметка\70265841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941297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57224" y="428604"/>
            <a:ext cx="7072362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Собери пословицу</a:t>
            </a:r>
            <a:br>
              <a:rPr lang="ru-RU" b="1" dirty="0" smtClean="0"/>
            </a:br>
            <a:r>
              <a:rPr lang="ru-RU" b="1" dirty="0" smtClean="0"/>
              <a:t>и проверь себя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285852" y="1928802"/>
            <a:ext cx="7443782" cy="438912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b="1" dirty="0" smtClean="0"/>
              <a:t>	</a:t>
            </a:r>
            <a:r>
              <a:rPr lang="ru-RU" b="1" u="sng" dirty="0" smtClean="0">
                <a:solidFill>
                  <a:srgbClr val="FF0000"/>
                </a:solidFill>
              </a:rPr>
              <a:t>1 группа </a:t>
            </a:r>
          </a:p>
          <a:p>
            <a:pPr>
              <a:spcBef>
                <a:spcPts val="0"/>
              </a:spcBef>
              <a:buNone/>
            </a:pPr>
            <a:r>
              <a:rPr lang="ru-RU" b="1" dirty="0" smtClean="0"/>
              <a:t>	Сначала подумай,  а потом говори</a:t>
            </a:r>
            <a:br>
              <a:rPr lang="ru-RU" b="1" dirty="0" smtClean="0"/>
            </a:br>
            <a:r>
              <a:rPr lang="ru-RU" b="1" dirty="0" smtClean="0"/>
              <a:t>Слово – не воробей, вылетит – не поймаешь.</a:t>
            </a:r>
            <a:br>
              <a:rPr lang="ru-RU" b="1" dirty="0" smtClean="0"/>
            </a:br>
            <a:r>
              <a:rPr lang="ru-RU" b="1" dirty="0" smtClean="0"/>
              <a:t>Ласковое слово и кошке приятно. </a:t>
            </a:r>
            <a:br>
              <a:rPr lang="ru-RU" b="1" dirty="0" smtClean="0"/>
            </a:br>
            <a:r>
              <a:rPr lang="ru-RU" b="1" dirty="0" smtClean="0"/>
              <a:t>Слово не стрела, а сердце язвит. </a:t>
            </a:r>
            <a:br>
              <a:rPr lang="ru-RU" b="1" dirty="0" smtClean="0"/>
            </a:br>
            <a:r>
              <a:rPr lang="ru-RU" b="1" dirty="0" smtClean="0"/>
              <a:t>Гнилое слово – от гнили в душе. </a:t>
            </a:r>
            <a:br>
              <a:rPr lang="ru-RU" b="1" dirty="0" smtClean="0"/>
            </a:br>
            <a:endParaRPr lang="ru-RU" b="1" dirty="0" smtClean="0"/>
          </a:p>
          <a:p>
            <a:pPr>
              <a:buNone/>
            </a:pPr>
            <a:r>
              <a:rPr lang="ru-RU" b="1" dirty="0" smtClean="0">
                <a:solidFill>
                  <a:srgbClr val="FF0000"/>
                </a:solidFill>
              </a:rPr>
              <a:t>   </a:t>
            </a:r>
            <a:r>
              <a:rPr lang="ru-RU" b="1" u="sng" dirty="0" smtClean="0">
                <a:solidFill>
                  <a:srgbClr val="FF0000"/>
                </a:solidFill>
              </a:rPr>
              <a:t>2 группа</a:t>
            </a:r>
          </a:p>
          <a:p>
            <a:pPr>
              <a:spcBef>
                <a:spcPts val="0"/>
              </a:spcBef>
              <a:buNone/>
            </a:pPr>
            <a:r>
              <a:rPr lang="ru-RU" b="1" dirty="0" smtClean="0"/>
              <a:t>	Добрым словом и бездомный богат.</a:t>
            </a:r>
          </a:p>
          <a:p>
            <a:pPr>
              <a:spcBef>
                <a:spcPts val="0"/>
              </a:spcBef>
              <a:buNone/>
            </a:pPr>
            <a:r>
              <a:rPr lang="ru-RU" b="1" dirty="0" smtClean="0"/>
              <a:t>    Доброе слово сотни пустых стоит.</a:t>
            </a:r>
          </a:p>
          <a:p>
            <a:pPr>
              <a:spcBef>
                <a:spcPts val="0"/>
              </a:spcBef>
              <a:buNone/>
            </a:pPr>
            <a:r>
              <a:rPr lang="ru-RU" b="1" dirty="0" smtClean="0"/>
              <a:t>    Лучше не договорить, чем переговорить. </a:t>
            </a:r>
          </a:p>
          <a:p>
            <a:pPr>
              <a:spcBef>
                <a:spcPts val="0"/>
              </a:spcBef>
              <a:buNone/>
            </a:pPr>
            <a:r>
              <a:rPr lang="ru-RU" b="1" dirty="0" smtClean="0"/>
              <a:t>    Не все годится, что говорится.</a:t>
            </a:r>
          </a:p>
          <a:p>
            <a:pPr>
              <a:spcBef>
                <a:spcPts val="0"/>
              </a:spcBef>
              <a:buNone/>
            </a:pPr>
            <a:r>
              <a:rPr lang="ru-RU" b="1" dirty="0" smtClean="0"/>
              <a:t>    Говорит день до вечера, а слушать нечего.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182</TotalTime>
  <Words>272</Words>
  <Application>Microsoft Office PowerPoint</Application>
  <PresentationFormat>Экран (4:3)</PresentationFormat>
  <Paragraphs>63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Поток</vt:lpstr>
      <vt:lpstr>    Чистота речи. «Вредные» слова.</vt:lpstr>
      <vt:lpstr>  Берегите наш язык, наш прекрасный русский язык, этот клад, это достояние, переданное нашими предшественниками.                                   И. С. Тургенев</vt:lpstr>
      <vt:lpstr>Презентация PowerPoint</vt:lpstr>
      <vt:lpstr>   Объясните значение фразеологизмов </vt:lpstr>
      <vt:lpstr>Собери из слов пословицу</vt:lpstr>
      <vt:lpstr>«Сказка о мертвой царевне и о семи богатырях»</vt:lpstr>
      <vt:lpstr>    Подбери  синонимы </vt:lpstr>
      <vt:lpstr>Презентация PowerPoint</vt:lpstr>
      <vt:lpstr>Собери пословицу и проверь себя </vt:lpstr>
      <vt:lpstr>  Берегите наш язык, наш прекрасный русский язык, этот клад, это достояние, переданное нашими предшественниками.                                   И. С. Тургенев</vt:lpstr>
      <vt:lpstr>Памятка-совет  </vt:lpstr>
      <vt:lpstr>Продолжи фразу</vt:lpstr>
      <vt:lpstr>Спасибо за внимание!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7</dc:creator>
  <cp:lastModifiedBy>x</cp:lastModifiedBy>
  <cp:revision>22</cp:revision>
  <dcterms:created xsi:type="dcterms:W3CDTF">2015-01-17T11:32:23Z</dcterms:created>
  <dcterms:modified xsi:type="dcterms:W3CDTF">2015-01-19T15:57:08Z</dcterms:modified>
</cp:coreProperties>
</file>